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636" autoAdjust="0"/>
    <p:restoredTop sz="94660"/>
  </p:normalViewPr>
  <p:slideViewPr>
    <p:cSldViewPr snapToGrid="0">
      <p:cViewPr>
        <p:scale>
          <a:sx n="66" d="100"/>
          <a:sy n="66" d="100"/>
        </p:scale>
        <p:origin x="-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27/09/2021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27/09/2021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760" y="3959961"/>
            <a:ext cx="2700471" cy="12861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48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 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680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36682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101756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0BCDEE1-43FA-47A0-BF67-3CD946318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A85AB2A-104A-4D52-995C-3FE0A541B4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E88B631-0029-4615-B829-A727B6C76E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619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33751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6318B0C-1EC2-4AA8-9C7B-FC75BD6FD9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992045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545" y="687396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545" y="162111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2A37300-1750-4CF3-B3AB-BB773EBF65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58" y="2241308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44090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4958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6B181D-3CF8-4FA4-BAE1-1884A10192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29" y="4412302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Heading and bullets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16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27/09/2021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=""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74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73" r:id="rId15"/>
    <p:sldLayoutId id="2147483655" r:id="rId16"/>
    <p:sldLayoutId id="2147483657" r:id="rId17"/>
    <p:sldLayoutId id="214748367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R  A1 01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CS" dirty="0" smtClean="0"/>
              <a:t>MATEMATIČKO MODELOVANJE ASINHRONOG </a:t>
            </a:r>
          </a:p>
          <a:p>
            <a:r>
              <a:rPr lang="sr-Latn-CS" dirty="0" smtClean="0"/>
              <a:t>MOTORA NAPAJANOG  NESIMETRICNIM NAPONOM</a:t>
            </a:r>
            <a:endParaRPr lang="en-NZ" dirty="0"/>
          </a:p>
        </p:txBody>
      </p:sp>
    </p:spTree>
    <p:extLst>
      <p:ext uri="{BB962C8B-B14F-4D97-AF65-F5344CB8AC3E}">
        <p14:creationId xmlns=""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7645" y="1564839"/>
            <a:ext cx="8281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1.) Da li se u praksi kočenje motora može izvesti stvaranjem inverznog polja koje bi bilo jednako direktnom polju i time stvorilo rezultatntni moment jednak 0?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4062" y="1103114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b="1" dirty="0" smtClean="0"/>
              <a:t>Pitanja za diskusiju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747664" y="4911421"/>
            <a:ext cx="7754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60034-1 IEC:2004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684108" y="5283200"/>
            <a:ext cx="79417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Three-phase </a:t>
            </a:r>
            <a:r>
              <a:rPr lang="en-US" sz="1400" dirty="0" err="1" smtClean="0"/>
              <a:t>a.c</a:t>
            </a:r>
            <a:r>
              <a:rPr lang="en-US" sz="1400" dirty="0" smtClean="0"/>
              <a:t>. motors shall be suitable for operation on a three-phase voltage system</a:t>
            </a:r>
          </a:p>
          <a:p>
            <a:r>
              <a:rPr lang="en-US" sz="1400" dirty="0" smtClean="0"/>
              <a:t>having a negative-sequence component not exceeding 1 % of the positive-sequence</a:t>
            </a:r>
          </a:p>
          <a:p>
            <a:r>
              <a:rPr lang="en-US" sz="1400" dirty="0" smtClean="0"/>
              <a:t>component over a long period, or 1,5 % for a short period not exceeding a few minutes, and a</a:t>
            </a:r>
          </a:p>
          <a:p>
            <a:r>
              <a:rPr lang="en-US" sz="1400" dirty="0" smtClean="0"/>
              <a:t>zero-sequence component not exceeding 1 % of the positive-sequence component.</a:t>
            </a:r>
            <a:endParaRPr lang="sr-Latn-CS" sz="1400" dirty="0"/>
          </a:p>
        </p:txBody>
      </p:sp>
      <p:sp>
        <p:nvSpPr>
          <p:cNvPr id="8" name="Rectangle 7"/>
          <p:cNvSpPr/>
          <p:nvPr/>
        </p:nvSpPr>
        <p:spPr>
          <a:xfrm>
            <a:off x="762000" y="4016216"/>
            <a:ext cx="7978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2.) Da li postoje podaci o dozvoljenim graničnim vrijednostima za faktore nesimetrije, tj. koliko je dozvoljeno da bude odnos modula i razlike faznih stavova direktnog i inverznog napona?</a:t>
            </a:r>
            <a:endParaRPr lang="sr-Latn-C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47700" y="226314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Idealno simetrično napajanje nema inverznu komponentu</a:t>
            </a:r>
            <a:r>
              <a:rPr lang="en-US" dirty="0" smtClean="0"/>
              <a:t>, </a:t>
            </a:r>
            <a:r>
              <a:rPr lang="en-US" dirty="0" err="1" smtClean="0"/>
              <a:t>koeficijent</a:t>
            </a:r>
            <a:r>
              <a:rPr lang="en-US" dirty="0" smtClean="0"/>
              <a:t> </a:t>
            </a:r>
            <a:r>
              <a:rPr lang="en-US" dirty="0" err="1" smtClean="0"/>
              <a:t>nesimetrije</a:t>
            </a:r>
            <a:r>
              <a:rPr lang="en-US" dirty="0" smtClean="0"/>
              <a:t> Kid=0</a:t>
            </a:r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Kod napajanja naizmjeničnim  naponom imamo granični slučaj direktnog i inverznog polja jednakih intenziteta</a:t>
            </a:r>
            <a:r>
              <a:rPr lang="en-US" dirty="0" smtClean="0"/>
              <a:t>, Kid=1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6016" y="1026045"/>
            <a:ext cx="8402348" cy="100226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sr-Latn-CS" sz="2400" b="1" dirty="0" smtClean="0"/>
              <a:t>MATEMATIČKO MODELOVANJE ASINHRONOG MOTORA NAPAJANOG  NESIMETRICNIM NAPONOM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  <p:sp>
        <p:nvSpPr>
          <p:cNvPr id="3" name="TextBox 2"/>
          <p:cNvSpPr txBox="1"/>
          <p:nvPr/>
        </p:nvSpPr>
        <p:spPr>
          <a:xfrm>
            <a:off x="423333" y="2184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Uvod</a:t>
            </a:r>
            <a:endParaRPr lang="sr-Latn-CS" dirty="0"/>
          </a:p>
        </p:txBody>
      </p:sp>
      <p:sp>
        <p:nvSpPr>
          <p:cNvPr id="5" name="TextBox 4"/>
          <p:cNvSpPr txBox="1"/>
          <p:nvPr/>
        </p:nvSpPr>
        <p:spPr>
          <a:xfrm>
            <a:off x="651934" y="2717800"/>
            <a:ext cx="8119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radu</a:t>
            </a:r>
            <a:r>
              <a:rPr lang="en-US" dirty="0" smtClean="0"/>
              <a:t> je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jednostavan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analizu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 smtClean="0"/>
              <a:t>nesimetričnog</a:t>
            </a:r>
            <a:r>
              <a:rPr lang="en-US" dirty="0" smtClean="0"/>
              <a:t> </a:t>
            </a:r>
            <a:r>
              <a:rPr lang="en-US" dirty="0" err="1" smtClean="0"/>
              <a:t>napajanja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momentnu</a:t>
            </a:r>
            <a:r>
              <a:rPr lang="en-US" dirty="0" smtClean="0"/>
              <a:t>  </a:t>
            </a:r>
            <a:r>
              <a:rPr lang="en-US" dirty="0" err="1" smtClean="0"/>
              <a:t>karakteristiku</a:t>
            </a:r>
            <a:r>
              <a:rPr lang="en-US" dirty="0" smtClean="0"/>
              <a:t> </a:t>
            </a:r>
            <a:r>
              <a:rPr lang="en-US" dirty="0" err="1" smtClean="0"/>
              <a:t>asinhronog</a:t>
            </a:r>
            <a:r>
              <a:rPr lang="en-US" dirty="0" smtClean="0"/>
              <a:t> </a:t>
            </a:r>
            <a:r>
              <a:rPr lang="en-US" dirty="0" err="1" smtClean="0"/>
              <a:t>motora</a:t>
            </a:r>
            <a:r>
              <a:rPr lang="sr-Latn-CS" dirty="0" smtClean="0"/>
              <a:t>.</a:t>
            </a:r>
            <a:endParaRPr lang="sr-Latn-CS" dirty="0"/>
          </a:p>
        </p:txBody>
      </p:sp>
      <p:sp>
        <p:nvSpPr>
          <p:cNvPr id="6" name="TextBox 5"/>
          <p:cNvSpPr txBox="1"/>
          <p:nvPr/>
        </p:nvSpPr>
        <p:spPr>
          <a:xfrm>
            <a:off x="635000" y="3581400"/>
            <a:ext cx="772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Mjerenje</a:t>
            </a:r>
            <a:r>
              <a:rPr lang="en-US" b="1" dirty="0" smtClean="0"/>
              <a:t>: </a:t>
            </a:r>
            <a:r>
              <a:rPr lang="en-US" dirty="0" err="1" smtClean="0"/>
              <a:t>uredjaj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terensku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brojila</a:t>
            </a:r>
            <a:r>
              <a:rPr lang="en-US" dirty="0" smtClean="0"/>
              <a:t> </a:t>
            </a:r>
            <a:r>
              <a:rPr lang="en-US" dirty="0" err="1" smtClean="0"/>
              <a:t>elektricne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, </a:t>
            </a:r>
            <a:r>
              <a:rPr lang="en-US" dirty="0" err="1" smtClean="0"/>
              <a:t>trofazni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677333" y="4096436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Matematički</a:t>
            </a:r>
            <a:r>
              <a:rPr lang="en-US" b="1" dirty="0" smtClean="0"/>
              <a:t> model: </a:t>
            </a:r>
            <a:r>
              <a:rPr lang="en-US" dirty="0" smtClean="0"/>
              <a:t>a)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rastavljanje</a:t>
            </a:r>
            <a:r>
              <a:rPr lang="en-US" dirty="0" smtClean="0"/>
              <a:t> </a:t>
            </a:r>
            <a:r>
              <a:rPr lang="en-US" dirty="0" err="1" smtClean="0"/>
              <a:t>nesimetricnog</a:t>
            </a:r>
            <a:r>
              <a:rPr lang="en-US" dirty="0" smtClean="0"/>
              <a:t> </a:t>
            </a:r>
            <a:r>
              <a:rPr lang="en-US" dirty="0" err="1" smtClean="0"/>
              <a:t>trofaznog</a:t>
            </a:r>
            <a:r>
              <a:rPr lang="en-US" dirty="0" smtClean="0"/>
              <a:t> </a:t>
            </a:r>
            <a:r>
              <a:rPr lang="en-US" dirty="0" err="1" smtClean="0"/>
              <a:t>napona</a:t>
            </a:r>
            <a:r>
              <a:rPr lang="en-US" dirty="0" smtClean="0"/>
              <a:t>          </a:t>
            </a:r>
          </a:p>
          <a:p>
            <a:r>
              <a:rPr lang="en-US" dirty="0" smtClean="0"/>
              <a:t>                                   </a:t>
            </a:r>
            <a:r>
              <a:rPr lang="sr-Latn-CS" dirty="0" smtClean="0"/>
              <a:t>   </a:t>
            </a:r>
            <a:r>
              <a:rPr lang="en-US" dirty="0" err="1" smtClean="0"/>
              <a:t>napajanja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simetricne</a:t>
            </a:r>
            <a:r>
              <a:rPr lang="en-US" dirty="0" smtClean="0"/>
              <a:t> </a:t>
            </a:r>
            <a:r>
              <a:rPr lang="en-US" dirty="0" err="1" smtClean="0"/>
              <a:t>komponente</a:t>
            </a:r>
            <a:endParaRPr lang="en-US" dirty="0" smtClean="0"/>
          </a:p>
          <a:p>
            <a:r>
              <a:rPr lang="en-US" dirty="0" smtClean="0"/>
              <a:t>                               </a:t>
            </a:r>
            <a:r>
              <a:rPr lang="sr-Latn-CS" dirty="0" smtClean="0"/>
              <a:t>  </a:t>
            </a:r>
            <a:r>
              <a:rPr lang="en-US" dirty="0" smtClean="0"/>
              <a:t> b)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analizu</a:t>
            </a:r>
            <a:r>
              <a:rPr lang="en-US" dirty="0" smtClean="0"/>
              <a:t>  </a:t>
            </a:r>
            <a:r>
              <a:rPr lang="en-US" dirty="0" err="1" smtClean="0"/>
              <a:t>stacionarnog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nesimetricno</a:t>
            </a:r>
            <a:r>
              <a:rPr lang="en-US" dirty="0" smtClean="0"/>
              <a:t>                 </a:t>
            </a:r>
          </a:p>
          <a:p>
            <a:r>
              <a:rPr lang="en-US" dirty="0" smtClean="0"/>
              <a:t>                                   </a:t>
            </a:r>
            <a:r>
              <a:rPr lang="sr-Latn-C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napajane</a:t>
            </a:r>
            <a:r>
              <a:rPr lang="en-US" dirty="0" smtClean="0"/>
              <a:t>  </a:t>
            </a:r>
            <a:r>
              <a:rPr lang="en-US" dirty="0" err="1" smtClean="0"/>
              <a:t>asinhrone</a:t>
            </a:r>
            <a:r>
              <a:rPr lang="en-US" dirty="0" smtClean="0"/>
              <a:t> </a:t>
            </a:r>
            <a:r>
              <a:rPr lang="en-US" dirty="0" err="1" smtClean="0"/>
              <a:t>mašine</a:t>
            </a:r>
            <a:endParaRPr lang="sr-Latn-CS" dirty="0"/>
          </a:p>
        </p:txBody>
      </p:sp>
      <p:sp>
        <p:nvSpPr>
          <p:cNvPr id="9" name="TextBox 8"/>
          <p:cNvSpPr txBox="1"/>
          <p:nvPr/>
        </p:nvSpPr>
        <p:spPr>
          <a:xfrm>
            <a:off x="736600" y="5647267"/>
            <a:ext cx="767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Analiza </a:t>
            </a:r>
            <a:r>
              <a:rPr lang="en-US" b="1" dirty="0" err="1" smtClean="0"/>
              <a:t>rezultata</a:t>
            </a:r>
            <a:r>
              <a:rPr lang="en-US" b="1" dirty="0" smtClean="0"/>
              <a:t> </a:t>
            </a:r>
            <a:r>
              <a:rPr lang="en-US" b="1" dirty="0" err="1" smtClean="0"/>
              <a:t>mjerenja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prora</a:t>
            </a:r>
            <a:r>
              <a:rPr lang="sr-Latn-CS" b="1" dirty="0" smtClean="0"/>
              <a:t>č</a:t>
            </a:r>
            <a:r>
              <a:rPr lang="en-US" b="1" dirty="0" err="1" smtClean="0"/>
              <a:t>una</a:t>
            </a:r>
            <a:r>
              <a:rPr lang="en-US" b="1" dirty="0" smtClean="0"/>
              <a:t> :</a:t>
            </a:r>
            <a:r>
              <a:rPr lang="sr-Latn-CS" b="1" dirty="0" smtClean="0"/>
              <a:t>  </a:t>
            </a:r>
            <a:r>
              <a:rPr lang="sr-Latn-CS" dirty="0" smtClean="0"/>
              <a:t>(bez opterećenja)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354667"/>
            <a:ext cx="804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Mjerenje</a:t>
            </a:r>
            <a:r>
              <a:rPr lang="en-US" sz="2400" b="1" dirty="0" smtClean="0"/>
              <a:t>:</a:t>
            </a:r>
            <a:endParaRPr lang="sr-Latn-C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416441" y="3462870"/>
            <a:ext cx="7520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r-Latn-CS" dirty="0" smtClean="0"/>
              <a:t>Konstantna frekvencija, nesimetrija napajnog napona po amplitudi i fazi, </a:t>
            </a:r>
            <a:endParaRPr lang="sr-Latn-CS" dirty="0"/>
          </a:p>
        </p:txBody>
      </p:sp>
      <p:sp>
        <p:nvSpPr>
          <p:cNvPr id="17" name="TextBox 16"/>
          <p:cNvSpPr txBox="1"/>
          <p:nvPr/>
        </p:nvSpPr>
        <p:spPr>
          <a:xfrm>
            <a:off x="2123216" y="3865753"/>
            <a:ext cx="469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“</a:t>
            </a:r>
            <a:r>
              <a:rPr lang="sr-Latn-CS" b="1" i="1" dirty="0" smtClean="0"/>
              <a:t>Metod simetričnih komponenti</a:t>
            </a:r>
            <a:r>
              <a:rPr lang="en-US" b="1" i="1" dirty="0" smtClean="0"/>
              <a:t>”</a:t>
            </a:r>
            <a:endParaRPr lang="sr-Latn-C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199" y="1888067"/>
            <a:ext cx="849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Fazne veličine napojnog napona, struja, faktora snage, aktivne i reaktivne snage </a:t>
            </a:r>
            <a:endParaRPr lang="sr-Latn-CS" dirty="0"/>
          </a:p>
        </p:txBody>
      </p:sp>
      <p:sp>
        <p:nvSpPr>
          <p:cNvPr id="20" name="TextBox 19"/>
          <p:cNvSpPr txBox="1"/>
          <p:nvPr/>
        </p:nvSpPr>
        <p:spPr>
          <a:xfrm>
            <a:off x="506882" y="2265872"/>
            <a:ext cx="819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Ugla između faznih napona, ugla između napona i struja, </a:t>
            </a:r>
            <a:endParaRPr lang="sr-Latn-CS" dirty="0"/>
          </a:p>
        </p:txBody>
      </p:sp>
      <p:sp>
        <p:nvSpPr>
          <p:cNvPr id="21" name="Rectangle 20"/>
          <p:cNvSpPr/>
          <p:nvPr/>
        </p:nvSpPr>
        <p:spPr>
          <a:xfrm>
            <a:off x="315867" y="2843046"/>
            <a:ext cx="8250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Matematički</a:t>
            </a:r>
            <a:r>
              <a:rPr lang="en-US" sz="2400" b="1" dirty="0" smtClean="0"/>
              <a:t> model</a:t>
            </a:r>
            <a:endParaRPr lang="sr-Latn-CS" sz="24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318000" y="2273300"/>
          <a:ext cx="914400" cy="166688"/>
        </p:xfrm>
        <a:graphic>
          <a:graphicData uri="http://schemas.openxmlformats.org/presentationml/2006/ole">
            <p:oleObj spid="_x0000_s3078" name="Equation" r:id="rId3" imgW="914400" imgH="16596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8958" y="4546120"/>
            <a:ext cx="57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Faktor nesimetrije</a:t>
            </a:r>
            <a:endParaRPr lang="sr-Latn-CS" b="1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993366" y="4830790"/>
          <a:ext cx="3010619" cy="935063"/>
        </p:xfrm>
        <a:graphic>
          <a:graphicData uri="http://schemas.openxmlformats.org/presentationml/2006/ole">
            <p:oleObj spid="_x0000_s3080" name="Equation" r:id="rId4" imgW="1346200" imgH="4191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81487" y="5934974"/>
            <a:ext cx="809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se obično množi sa 100 i izražava  u procentima</a:t>
            </a:r>
            <a:r>
              <a:rPr lang="sr-Latn-CS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C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800583" y="5943601"/>
          <a:ext cx="889937" cy="414068"/>
        </p:xfrm>
        <a:graphic>
          <a:graphicData uri="http://schemas.openxmlformats.org/presentationml/2006/ole">
            <p:oleObj spid="_x0000_s3082" name="Equation" r:id="rId5" imgW="457002" imgH="215806" progId="Equation.DSMT4">
              <p:embed/>
            </p:oleObj>
          </a:graphicData>
        </a:graphic>
      </p:graphicFrame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212725"/>
            <a:ext cx="219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  <p:bldP spid="19" grpId="0"/>
      <p:bldP spid="20" grpId="0"/>
      <p:bldP spid="21" grpId="0"/>
      <p:bldP spid="3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5734" y="1134533"/>
            <a:ext cx="652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Direktna i inverzna ekvivalentna šema</a:t>
            </a:r>
            <a:r>
              <a:rPr lang="en-US" b="1" dirty="0" smtClean="0"/>
              <a:t> am</a:t>
            </a:r>
            <a:endParaRPr lang="sr-Latn-CS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82600" y="1608665"/>
          <a:ext cx="3751914" cy="3149600"/>
        </p:xfrm>
        <a:graphic>
          <a:graphicData uri="http://schemas.openxmlformats.org/presentationml/2006/ole">
            <p:oleObj spid="_x0000_s2049" name="AutoCAD Drawing" r:id="rId3" imgW="3474720" imgH="3451860" progId="AutoCAD.Drawing.1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78867" y="1574800"/>
            <a:ext cx="416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Razlika  </a:t>
            </a:r>
            <a:r>
              <a:rPr lang="en-US" dirty="0" smtClean="0"/>
              <a:t>“</a:t>
            </a:r>
            <a:r>
              <a:rPr lang="sr-Latn-CS" dirty="0" smtClean="0"/>
              <a:t>d</a:t>
            </a:r>
            <a:r>
              <a:rPr lang="en-US" dirty="0" smtClean="0"/>
              <a:t>”</a:t>
            </a:r>
            <a:r>
              <a:rPr lang="sr-Latn-CS" dirty="0" smtClean="0"/>
              <a:t> i </a:t>
            </a:r>
            <a:r>
              <a:rPr lang="en-US" dirty="0" smtClean="0"/>
              <a:t>“</a:t>
            </a:r>
            <a:r>
              <a:rPr lang="sr-Latn-CS" dirty="0" smtClean="0"/>
              <a:t>I</a:t>
            </a:r>
            <a:r>
              <a:rPr lang="en-US" dirty="0" smtClean="0"/>
              <a:t>”</a:t>
            </a:r>
            <a:r>
              <a:rPr lang="sr-Latn-CS" dirty="0" smtClean="0"/>
              <a:t>  šeme  asinhrone</a:t>
            </a:r>
          </a:p>
          <a:p>
            <a:pPr algn="ctr"/>
            <a:r>
              <a:rPr lang="sr-Latn-CS" dirty="0" smtClean="0"/>
              <a:t> mašine</a:t>
            </a:r>
            <a:r>
              <a:rPr lang="en-US" dirty="0" smtClean="0"/>
              <a:t>:</a:t>
            </a:r>
            <a:r>
              <a:rPr lang="sr-Latn-CS" dirty="0" smtClean="0"/>
              <a:t>  s</a:t>
            </a:r>
            <a:r>
              <a:rPr lang="en-US" dirty="0" smtClean="0"/>
              <a:t> </a:t>
            </a:r>
            <a:r>
              <a:rPr lang="sr-Latn-CS" dirty="0" smtClean="0"/>
              <a:t> i </a:t>
            </a:r>
            <a:r>
              <a:rPr lang="en-US" dirty="0" smtClean="0"/>
              <a:t> </a:t>
            </a:r>
            <a:r>
              <a:rPr lang="sr-Latn-CS" dirty="0" smtClean="0"/>
              <a:t>(2</a:t>
            </a:r>
            <a:r>
              <a:rPr lang="en-US" dirty="0" smtClean="0"/>
              <a:t>-</a:t>
            </a:r>
            <a:r>
              <a:rPr lang="sr-Latn-CS" dirty="0" smtClean="0"/>
              <a:t>s)</a:t>
            </a:r>
            <a:endParaRPr lang="sr-Latn-CS" dirty="0"/>
          </a:p>
        </p:txBody>
      </p:sp>
      <p:sp>
        <p:nvSpPr>
          <p:cNvPr id="8" name="TextBox 7"/>
          <p:cNvSpPr txBox="1"/>
          <p:nvPr/>
        </p:nvSpPr>
        <p:spPr>
          <a:xfrm>
            <a:off x="4741333" y="2438400"/>
            <a:ext cx="408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poznatith</a:t>
            </a:r>
            <a:r>
              <a:rPr lang="en-US" dirty="0" smtClean="0"/>
              <a:t> </a:t>
            </a:r>
            <a:r>
              <a:rPr lang="en-US" dirty="0" err="1" smtClean="0"/>
              <a:t>parametara</a:t>
            </a:r>
            <a:r>
              <a:rPr lang="en-US" dirty="0" smtClean="0"/>
              <a:t> </a:t>
            </a:r>
            <a:r>
              <a:rPr lang="en-US" dirty="0" err="1" smtClean="0"/>
              <a:t>izra</a:t>
            </a:r>
            <a:r>
              <a:rPr lang="sr-Latn-CS" dirty="0" smtClean="0"/>
              <a:t>čunavaju se direktni</a:t>
            </a:r>
            <a:endParaRPr lang="sr-Latn-CS" dirty="0"/>
          </a:p>
        </p:txBody>
      </p:sp>
      <p:sp>
        <p:nvSpPr>
          <p:cNvPr id="9" name="Rectangle 8"/>
          <p:cNvSpPr/>
          <p:nvPr/>
        </p:nvSpPr>
        <p:spPr>
          <a:xfrm>
            <a:off x="4842526" y="382006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dirty="0" smtClean="0"/>
              <a:t>inverzni</a:t>
            </a:r>
            <a:endParaRPr lang="sr-Latn-CS" dirty="0"/>
          </a:p>
        </p:txBody>
      </p:sp>
      <p:sp>
        <p:nvSpPr>
          <p:cNvPr id="10" name="Rectangle 9"/>
          <p:cNvSpPr/>
          <p:nvPr/>
        </p:nvSpPr>
        <p:spPr>
          <a:xfrm>
            <a:off x="595166" y="4886867"/>
            <a:ext cx="6122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dirty="0" smtClean="0"/>
              <a:t>i, kao njihova razlika, ukupni </a:t>
            </a:r>
            <a:r>
              <a:rPr lang="sr-Latn-CS" b="1" i="1" dirty="0" smtClean="0"/>
              <a:t>elektromagnetski momenat</a:t>
            </a:r>
            <a:endParaRPr lang="sr-Latn-CS" b="1" i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630332" y="3107267"/>
          <a:ext cx="1667933" cy="782600"/>
        </p:xfrm>
        <a:graphic>
          <a:graphicData uri="http://schemas.openxmlformats.org/presentationml/2006/ole">
            <p:oleObj spid="_x0000_s2051" name="Equation" r:id="rId4" imgW="875920" imgH="406224" progId="Equation.DSMT4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664200" y="4131732"/>
          <a:ext cx="1940736" cy="728134"/>
        </p:xfrm>
        <a:graphic>
          <a:graphicData uri="http://schemas.openxmlformats.org/presentationml/2006/ole">
            <p:oleObj spid="_x0000_s2053" name="Equation" r:id="rId5" imgW="1079032" imgH="406224" progId="Equation.DSMT4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615268" y="5359400"/>
          <a:ext cx="1479972" cy="321733"/>
        </p:xfrm>
        <a:graphic>
          <a:graphicData uri="http://schemas.openxmlformats.org/presentationml/2006/ole">
            <p:oleObj spid="_x0000_s2055" name="Equation" r:id="rId6" imgW="876300" imgH="190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467" y="1293968"/>
            <a:ext cx="7476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/>
              <a:t>Analiza </a:t>
            </a:r>
            <a:r>
              <a:rPr lang="en-US" b="1" dirty="0" err="1" smtClean="0"/>
              <a:t>rezultata</a:t>
            </a:r>
            <a:r>
              <a:rPr lang="en-US" b="1" dirty="0" smtClean="0"/>
              <a:t> </a:t>
            </a:r>
            <a:r>
              <a:rPr lang="en-US" b="1" dirty="0" err="1" smtClean="0"/>
              <a:t>mjerenja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prora</a:t>
            </a:r>
            <a:r>
              <a:rPr lang="sr-Latn-CS" b="1" dirty="0" smtClean="0"/>
              <a:t>č</a:t>
            </a:r>
            <a:r>
              <a:rPr lang="en-US" b="1" dirty="0" err="1" smtClean="0"/>
              <a:t>una</a:t>
            </a:r>
            <a:r>
              <a:rPr lang="en-US" b="1" dirty="0" smtClean="0"/>
              <a:t> :</a:t>
            </a:r>
            <a:endParaRPr lang="sr-Latn-CS" dirty="0"/>
          </a:p>
        </p:txBody>
      </p:sp>
      <p:sp>
        <p:nvSpPr>
          <p:cNvPr id="4" name="Rectangle 3"/>
          <p:cNvSpPr/>
          <p:nvPr/>
        </p:nvSpPr>
        <p:spPr>
          <a:xfrm>
            <a:off x="507485" y="1711868"/>
            <a:ext cx="3416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(bez opterećenja na osovini</a:t>
            </a:r>
            <a:r>
              <a:rPr lang="sr-Latn-CS" dirty="0" smtClean="0"/>
              <a:t>)</a:t>
            </a:r>
            <a:endParaRPr lang="sr-Latn-C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9534" y="2503382"/>
          <a:ext cx="3818467" cy="3389414"/>
        </p:xfrm>
        <a:graphic>
          <a:graphicData uri="http://schemas.openxmlformats.org/drawingml/2006/table">
            <a:tbl>
              <a:tblPr/>
              <a:tblGrid>
                <a:gridCol w="1098015"/>
                <a:gridCol w="920620"/>
                <a:gridCol w="822079"/>
                <a:gridCol w="977753"/>
              </a:tblGrid>
              <a:tr h="769432">
                <a:tc gridSpan="4">
                  <a:txBody>
                    <a:bodyPr/>
                    <a:lstStyle/>
                    <a:p>
                      <a:pPr algn="ctr"/>
                      <a:r>
                        <a:rPr lang="sr-Latn-C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Tabela I. Direktno napajanje iz mreže, mjerni podaci</a:t>
                      </a:r>
                      <a:endParaRPr lang="sr-Latn-C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5938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5938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5938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159385" indent="-3619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000" b="1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000" b="1" dirty="0">
                          <a:latin typeface="Arial"/>
                          <a:ea typeface="Times New Roman"/>
                          <a:cs typeface="Arial"/>
                        </a:rPr>
                        <a:t>R</a:t>
                      </a:r>
                      <a:endParaRPr lang="sr-Latn-C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000" b="1" dirty="0">
                          <a:latin typeface="Arial"/>
                          <a:ea typeface="Times New Roman"/>
                          <a:cs typeface="Arial"/>
                        </a:rPr>
                        <a:t>S</a:t>
                      </a:r>
                      <a:endParaRPr lang="sr-Latn-C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000" b="1" dirty="0">
                          <a:latin typeface="Arial"/>
                          <a:ea typeface="Times New Roman"/>
                          <a:cs typeface="Arial"/>
                        </a:rPr>
                        <a:t>T</a:t>
                      </a:r>
                      <a:endParaRPr lang="sr-Latn-C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159385" indent="-3619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U (V)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0" spc="-15" dirty="0"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2.61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0" spc="-15" dirty="0"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2.38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0" spc="-15" dirty="0"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2.93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213995" indent="-3619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I (A)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2.369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>
                          <a:latin typeface="Arial"/>
                          <a:ea typeface="Times New Roman"/>
                          <a:cs typeface="Arial"/>
                        </a:rPr>
                        <a:t>2.193</a:t>
                      </a:r>
                      <a:endParaRPr lang="sr-Latn-CS" sz="1400" b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2.333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267335" indent="-36195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Ugao U(</a:t>
                      </a:r>
                      <a:r>
                        <a:rPr lang="sr-Latn-CS" sz="1400" b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sr-Latn-C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)  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733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0.00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sr-Latn-CS" sz="1400" b="1" spc="-15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0.28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 spc="-15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9.63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159385" indent="-36195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Ugao UI (</a:t>
                      </a:r>
                      <a:r>
                        <a:rPr lang="sr-Latn-CS" sz="1400" b="1" baseline="300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sr-Latn-CS" sz="14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1.82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3.57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5.88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50800" indent="-3619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 smtClean="0">
                          <a:latin typeface="Arial"/>
                          <a:ea typeface="Times New Roman"/>
                          <a:cs typeface="Arial"/>
                        </a:rPr>
                        <a:t>cos(UI)   </a:t>
                      </a:r>
                      <a:endParaRPr lang="sr-Latn-CS" sz="1400" b="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0.141</a:t>
                      </a:r>
                      <a:r>
                        <a:rPr lang="sr-Latn-CS" sz="1400" b="0" spc="-15" dirty="0"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19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0.111</a:t>
                      </a:r>
                      <a:r>
                        <a:rPr lang="sr-Latn-CS" sz="1400" b="0" spc="-15" dirty="0"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02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0.071</a:t>
                      </a:r>
                      <a:r>
                        <a:rPr lang="sr-Latn-CS" sz="1400" b="0" spc="-15" dirty="0"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97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213995" indent="-3619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  (kW)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0.078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0.057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0.039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marL="213995" indent="-3619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Q (kVAr)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0.542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0.504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0.540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70">
                <a:tc>
                  <a:txBody>
                    <a:bodyPr/>
                    <a:lstStyle/>
                    <a:p>
                      <a:pPr marL="213995" indent="-3619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S (kVA)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2032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>
                          <a:latin typeface="Arial"/>
                          <a:ea typeface="Times New Roman"/>
                          <a:cs typeface="Arial"/>
                        </a:rPr>
                        <a:t>0.551</a:t>
                      </a:r>
                      <a:endParaRPr lang="sr-Latn-CS" sz="1400" b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-444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0.510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995" indent="1143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0" dirty="0">
                          <a:latin typeface="Arial"/>
                          <a:ea typeface="Times New Roman"/>
                          <a:cs typeface="Arial"/>
                        </a:rPr>
                        <a:t>0.544</a:t>
                      </a:r>
                      <a:endParaRPr lang="sr-Latn-CS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21200" y="2463800"/>
          <a:ext cx="4055532" cy="3422081"/>
        </p:xfrm>
        <a:graphic>
          <a:graphicData uri="http://schemas.openxmlformats.org/drawingml/2006/table">
            <a:tbl>
              <a:tblPr/>
              <a:tblGrid>
                <a:gridCol w="1134533"/>
                <a:gridCol w="1066800"/>
                <a:gridCol w="905934"/>
                <a:gridCol w="948265"/>
              </a:tblGrid>
              <a:tr h="629216">
                <a:tc gridSpan="4">
                  <a:txBody>
                    <a:bodyPr/>
                    <a:lstStyle/>
                    <a:p>
                      <a:pPr marL="195580" marR="0" indent="-6985" algn="ctr" defTabSz="914400" rtl="0" eaLnBrk="1" fontAlgn="auto" latinLnBrk="0" hangingPunct="1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C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95580" marR="0" indent="-6985" algn="ctr" defTabSz="914400" rtl="0" eaLnBrk="1" fontAlgn="auto" latinLnBrk="0" hangingPunct="1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Tabela III. Otpornik vezan redno sa  </a:t>
                      </a:r>
                    </a:p>
                    <a:p>
                      <a:pPr marL="195580" marR="0" indent="-6985" algn="ctr" defTabSz="914400" rtl="0" eaLnBrk="1" fontAlgn="auto" latinLnBrk="0" hangingPunct="1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kondenzatorom u fazi "R", mjerni podaci </a:t>
                      </a:r>
                    </a:p>
                    <a:p>
                      <a:pPr marL="195580" indent="-69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sr-Latn-CS" sz="1400" b="1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59385" indent="2857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59385" indent="2794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59385" indent="2730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195580" indent="-69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sr-Latn-CS" sz="1400" b="1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857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R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794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S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730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T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159385" indent="-698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U (V)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 spc="-15" dirty="0"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1.</a:t>
                      </a:r>
                      <a:r>
                        <a:rPr lang="sr-Latn-CS" sz="1400" b="1" spc="-15" dirty="0"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 spc="-15" dirty="0"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5.</a:t>
                      </a:r>
                      <a:r>
                        <a:rPr lang="sr-Latn-CS" sz="1400" b="1" spc="-15" dirty="0"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 spc="-15"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4.</a:t>
                      </a:r>
                      <a:r>
                        <a:rPr lang="sr-Latn-CS" sz="1400" b="1" spc="-15"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213995" indent="-698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I (A)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2.461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3.054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1.075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267335" indent="-698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Ugao U(</a:t>
                      </a:r>
                      <a:r>
                        <a:rPr lang="sr-Latn-CS" sz="1400" b="1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sr-Latn-C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r>
                        <a:rPr lang="sr-Latn-C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4640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0.00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sr-Latn-CS" sz="1400" b="1" spc="-15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5.</a:t>
                      </a:r>
                      <a:r>
                        <a:rPr lang="sr-Latn-CS" sz="1400" b="1" spc="-15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 spc="-15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</a:t>
                      </a:r>
                      <a:r>
                        <a:rPr lang="sr-Latn-CS" sz="1400" b="1" spc="-15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sr-Latn-C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sr-Latn-C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159385" indent="-36195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Ugao UI (</a:t>
                      </a:r>
                      <a:r>
                        <a:rPr lang="sr-Latn-CS" sz="1400" b="1" baseline="300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sr-Latn-CS" sz="14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5415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06.01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0.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1.</a:t>
                      </a:r>
                      <a:r>
                        <a:rPr lang="sr-Latn-CS" sz="1400" b="1" spc="-15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sr-Latn-C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sr-Latn-CS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50800" marR="0" indent="-6985" algn="ctr" defTabSz="914400" rtl="0" eaLnBrk="1" fontAlgn="auto" latinLnBrk="0" hangingPunct="1">
                        <a:lnSpc>
                          <a:spcPts val="14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400" b="1" dirty="0" smtClean="0">
                          <a:latin typeface="+mn-lt"/>
                          <a:ea typeface="Times New Roman"/>
                          <a:cs typeface="Arial"/>
                        </a:rPr>
                        <a:t>cos(UI)   </a:t>
                      </a:r>
                      <a:r>
                        <a:rPr lang="sr-Latn-CS" sz="1400" b="1" dirty="0" smtClean="0"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  <a:endParaRPr lang="sr-Latn-CS" sz="1400" b="1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.2</a:t>
                      </a:r>
                      <a:r>
                        <a:rPr lang="sr-Latn-CS" sz="1400" b="1" spc="-15"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29</a:t>
                      </a:r>
                      <a:r>
                        <a:rPr lang="sr-Latn-CS" sz="1400" b="1" spc="-15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520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0.33</a:t>
                      </a:r>
                      <a:r>
                        <a:rPr lang="sr-Latn-CS" sz="1400" b="1" spc="-15" dirty="0"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536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520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0.47</a:t>
                      </a:r>
                      <a:r>
                        <a:rPr lang="sr-Latn-CS" sz="1400" b="1" spc="-15" dirty="0"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221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213995" indent="-698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  (kW)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5580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sr-Latn-CS" sz="1400" b="1" spc="-15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.1</a:t>
                      </a:r>
                      <a:r>
                        <a:rPr lang="sr-Latn-CS" sz="1400" b="1" spc="-15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0.252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0.104</a:t>
                      </a:r>
                      <a:endParaRPr lang="sr-Latn-C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213995" indent="-698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Q (kVAr)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0.500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0.700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0.190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9">
                <a:tc>
                  <a:txBody>
                    <a:bodyPr/>
                    <a:lstStyle/>
                    <a:p>
                      <a:pPr marL="213995" indent="-698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S (kVA)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8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0.521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9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0.748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273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0.220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96633" y="2101334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kondenzatora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5309401" y="2032754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 </a:t>
            </a:r>
            <a:r>
              <a:rPr lang="en-US" dirty="0" err="1" smtClean="0"/>
              <a:t>kondenzatorom</a:t>
            </a:r>
            <a:endParaRPr lang="sr-Latn-C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1575" y="1501245"/>
          <a:ext cx="5910158" cy="1944688"/>
        </p:xfrm>
        <a:graphic>
          <a:graphicData uri="http://schemas.openxmlformats.org/drawingml/2006/table">
            <a:tbl>
              <a:tblPr/>
              <a:tblGrid>
                <a:gridCol w="1245025"/>
                <a:gridCol w="1048497"/>
                <a:gridCol w="1147072"/>
                <a:gridCol w="1234782"/>
                <a:gridCol w="1234782"/>
              </a:tblGrid>
              <a:tr h="1276600">
                <a:tc>
                  <a:txBody>
                    <a:bodyPr/>
                    <a:lstStyle/>
                    <a:p>
                      <a:pPr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Napajanje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sr-Latn-CS" sz="1400" b="1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Direktna komp napona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03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d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Inverzna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komp napona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i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Faktor nesimetrije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01">
                <a:tc rowSpan="2">
                  <a:txBody>
                    <a:bodyPr/>
                    <a:lstStyle/>
                    <a:p>
                      <a:pPr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Direktno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iz mreže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U (V)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232.6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0.08795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0.34 (%)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8087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0.002835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10.02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9.056  (</a:t>
                      </a:r>
                      <a:r>
                        <a:rPr lang="sr-Latn-CS" sz="1400" b="1" baseline="30000" dirty="0"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638800" y="2497666"/>
          <a:ext cx="762000" cy="228600"/>
        </p:xfrm>
        <a:graphic>
          <a:graphicData uri="http://schemas.openxmlformats.org/presentationml/2006/ole">
            <p:oleObj spid="_x0000_s30723" name="Equation" r:id="rId3" imgW="761669" imgH="228501" progId="Equation.DSMT4">
              <p:embed/>
            </p:oleObj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6175" y="3658234"/>
          <a:ext cx="5977894" cy="532766"/>
        </p:xfrm>
        <a:graphic>
          <a:graphicData uri="http://schemas.openxmlformats.org/drawingml/2006/table">
            <a:tbl>
              <a:tblPr/>
              <a:tblGrid>
                <a:gridCol w="1245025"/>
                <a:gridCol w="1074502"/>
                <a:gridCol w="1159449"/>
                <a:gridCol w="1249459"/>
                <a:gridCol w="1249459"/>
              </a:tblGrid>
              <a:tr h="266383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Preko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 R i C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U (V)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3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219.09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23.24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10.57 (%)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383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3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5.14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-108.2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-113.4 (</a:t>
                      </a:r>
                      <a:r>
                        <a:rPr lang="sr-Latn-CS" sz="1400" b="1" baseline="30000" dirty="0"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5918201" y="2023534"/>
          <a:ext cx="228600" cy="190500"/>
        </p:xfrm>
        <a:graphic>
          <a:graphicData uri="http://schemas.openxmlformats.org/presentationml/2006/ole">
            <p:oleObj spid="_x0000_s30729" name="Equation" r:id="rId4" imgW="228600" imgH="190500" progId="Equation.DSMT4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5494866" y="2277534"/>
          <a:ext cx="1091821" cy="254000"/>
        </p:xfrm>
        <a:graphic>
          <a:graphicData uri="http://schemas.openxmlformats.org/presentationml/2006/ole">
            <p:oleObj spid="_x0000_s30728" name="Equation" r:id="rId5" imgW="914003" imgH="215806" progId="Equation.DSMT4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286000" y="3879850"/>
          <a:ext cx="527050" cy="261938"/>
        </p:xfrm>
        <a:graphic>
          <a:graphicData uri="http://schemas.openxmlformats.org/presentationml/2006/ole">
            <p:oleObj spid="_x0000_s30726" name="Equation" r:id="rId6" imgW="533160" imgH="266400" progId="Equation.DSMT4">
              <p:embed/>
            </p:oleObj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19244" y="4408593"/>
          <a:ext cx="6003288" cy="417830"/>
        </p:xfrm>
        <a:graphic>
          <a:graphicData uri="http://schemas.openxmlformats.org/drawingml/2006/table">
            <a:tbl>
              <a:tblPr/>
              <a:tblGrid>
                <a:gridCol w="1292436"/>
                <a:gridCol w="1036944"/>
                <a:gridCol w="1164374"/>
                <a:gridCol w="1254767"/>
                <a:gridCol w="1254767"/>
              </a:tblGrid>
              <a:tr h="208915">
                <a:tc rowSpan="2">
                  <a:txBody>
                    <a:bodyPr/>
                    <a:lstStyle/>
                    <a:p>
                      <a:pPr marR="269875" indent="450215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latin typeface="Arial"/>
                          <a:ea typeface="Times New Roman"/>
                          <a:cs typeface="Arial"/>
                        </a:rPr>
                        <a:t>Prekid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      faze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U (V)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45021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155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77.83</a:t>
                      </a:r>
                      <a:endParaRPr lang="sr-Latn-C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50.21  (%)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915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45021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0.1398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-59.81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indent="20955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-59.95 (</a:t>
                      </a:r>
                      <a:r>
                        <a:rPr lang="sr-Latn-CS" sz="1400" b="1" baseline="30000" dirty="0">
                          <a:latin typeface="Arial"/>
                          <a:ea typeface="Times New Roman"/>
                          <a:cs typeface="Arial"/>
                        </a:rPr>
                        <a:t>o</a:t>
                      </a:r>
                      <a:r>
                        <a:rPr lang="sr-Latn-CS" sz="1400" b="1" dirty="0"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sr-Latn-C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2294466" y="4565650"/>
          <a:ext cx="527050" cy="261938"/>
        </p:xfrm>
        <a:graphic>
          <a:graphicData uri="http://schemas.openxmlformats.org/presentationml/2006/ole">
            <p:oleObj spid="_x0000_s30735" name="Equation" r:id="rId7" imgW="533160" imgH="266400" progId="Equation.DSMT4">
              <p:embed/>
            </p:oleObj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2315634" y="3079750"/>
          <a:ext cx="527050" cy="261938"/>
        </p:xfrm>
        <a:graphic>
          <a:graphicData uri="http://schemas.openxmlformats.org/presentationml/2006/ole">
            <p:oleObj spid="_x0000_s30736" name="Equation" r:id="rId8" imgW="5331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58801" y="1278467"/>
            <a:ext cx="7645400" cy="4978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sr-Latn-C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Slika 2. Uticaj faktora nesimetrije napojnog napona na direktni M</a:t>
            </a:r>
            <a:r>
              <a:rPr kumimoji="0" lang="sr-Latn-CS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</a:t>
            </a:r>
            <a:r>
              <a:rPr kumimoji="0" lang="sr-Latn-C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inverzni M</a:t>
            </a:r>
            <a:r>
              <a:rPr kumimoji="0" lang="sr-Latn-CS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</a:t>
            </a:r>
            <a:r>
              <a:rPr kumimoji="0" lang="sr-Latn-C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 rezultantni M</a:t>
            </a:r>
            <a:r>
              <a:rPr kumimoji="0" lang="sr-Latn-CS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em</a:t>
            </a:r>
            <a:r>
              <a:rPr kumimoji="0" lang="sr-Latn-C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elektromagnetski momenat</a:t>
            </a:r>
            <a:endParaRPr kumimoji="0" lang="sr-Latn-C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33" y="1523999"/>
            <a:ext cx="7636934" cy="412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1134534"/>
            <a:ext cx="4402667" cy="47836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Latn-C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Latn-C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Slika 3.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8068" y="1625600"/>
            <a:ext cx="7543799" cy="45973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Latn-C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Slika 3. Opterećenje asinhronog motora primjenom nesmetričnog napajanja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867" y="1236133"/>
            <a:ext cx="6722533" cy="429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3053" y="1936172"/>
            <a:ext cx="7840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Sa porastom koeficijenta nesimetrije  direktna komponenta opada a, istovremeno,  inverzna komponenta raste.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17128" y="4165092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Mogućnost da se nesimetrično napajanje primijeni za dobijanje stacionarnog rada motora sa konstantnim klizanjem, što znači i određenim konstantnim opterećenjem kojeg stvara inverzno rotirajuće polje. Ovakav način opterećenja je mnogo lakše kontrolisati, regulacijom napona napajanja,</a:t>
            </a:r>
            <a:endParaRPr lang="sr-Latn-CS" dirty="0"/>
          </a:p>
        </p:txBody>
      </p:sp>
      <p:sp>
        <p:nvSpPr>
          <p:cNvPr id="6" name="TextBox 5"/>
          <p:cNvSpPr txBox="1"/>
          <p:nvPr/>
        </p:nvSpPr>
        <p:spPr>
          <a:xfrm>
            <a:off x="830580" y="137922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ZAKLJU</a:t>
            </a:r>
            <a:r>
              <a:rPr lang="sr-Latn-CS" dirty="0" smtClean="0"/>
              <a:t>Č</a:t>
            </a:r>
            <a:r>
              <a:rPr lang="en-US" dirty="0" smtClean="0"/>
              <a:t>AK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746760" y="2614136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Kondenzatori imaju znatan uticaj i stvara faznu nesimetriju napojnih napona  </a:t>
            </a:r>
            <a:endParaRPr lang="sr-Latn-C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139440"/>
            <a:ext cx="7863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Zbog amplitudske i fazne nesimetrije napojnih napona dolazi do značajnog klizanja i velikih gubitaka aktivne snage, i zagrevanja </a:t>
            </a:r>
            <a:r>
              <a:rPr lang="en-US" dirty="0" smtClean="0"/>
              <a:t> </a:t>
            </a:r>
            <a:r>
              <a:rPr lang="en-US" dirty="0" err="1" smtClean="0"/>
              <a:t>neoptere</a:t>
            </a:r>
            <a:r>
              <a:rPr lang="sr-Latn-CS" dirty="0" smtClean="0"/>
              <a:t>đene mašine  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CIGREglobal4_3_Ed1Aug18v2</Template>
  <TotalTime>377</TotalTime>
  <Words>684</Words>
  <Application>Microsoft Office PowerPoint</Application>
  <PresentationFormat>On-screen Show (4:3)</PresentationFormat>
  <Paragraphs>193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Thème Office</vt:lpstr>
      <vt:lpstr>Equation</vt:lpstr>
      <vt:lpstr>AutoCAD Drawing</vt:lpstr>
      <vt:lpstr>R  A1 01</vt:lpstr>
      <vt:lpstr> MATEMATIČKO MODELOVANJE ASINHRONOG MOTORA NAPAJANOG  NESIMETRICNIM NAPONOM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Borislav</cp:lastModifiedBy>
  <cp:revision>40</cp:revision>
  <dcterms:created xsi:type="dcterms:W3CDTF">2018-08-21T10:05:07Z</dcterms:created>
  <dcterms:modified xsi:type="dcterms:W3CDTF">2021-09-27T15:52:49Z</dcterms:modified>
</cp:coreProperties>
</file>